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n.com/2023/09/19/health/artificial-womb-human-trial-fda/index.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nologyreview.com/2023/09/29/1080538/everything-you-need-to-know-about-artificial-womb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f618c73a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f618c73a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bf618c73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bf618c73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f618c73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f618c73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More information regarding the timeline:</a:t>
            </a:r>
            <a:endParaRPr sz="1200"/>
          </a:p>
          <a:p>
            <a:pPr indent="0" lvl="0" marL="0" rtl="0" algn="l">
              <a:spcBef>
                <a:spcPts val="0"/>
              </a:spcBef>
              <a:spcAft>
                <a:spcPts val="0"/>
              </a:spcAft>
              <a:buNone/>
            </a:pPr>
            <a:r>
              <a:rPr lang="en" sz="1200"/>
              <a:t>	</a:t>
            </a:r>
            <a:endParaRPr sz="1200"/>
          </a:p>
          <a:p>
            <a:pPr indent="457200" lvl="0" marL="0" rtl="0" algn="l">
              <a:spcBef>
                <a:spcPts val="0"/>
              </a:spcBef>
              <a:spcAft>
                <a:spcPts val="0"/>
              </a:spcAft>
              <a:buNone/>
            </a:pPr>
            <a:r>
              <a:rPr lang="en" sz="1200"/>
              <a:t>J.B.S Haldane’s lecture in 1923 happened at the Heretics Society of the University of Cambridge. He imagined that by the 1960’s, all babies would be born from artificial wombs. This statement lead to many disagreements regarding the topic, mainly among well known feminists like Vera Brittain and Shulamith Firestone. “Firestone declared pregnancy to be barbaric, and that she argued ‘reproductive biology’ was a tyranny that produced fundamental gendered inequity. There could be a world, she imagined, in which some form of artificial gestation could communise reproductive labour, redistributing the burden of gestating to the whole of society. But Firestone cautioned that ‘in the hands of current scientists, few of whom are feminist or even female’, ectogenesis should only be viewed with suspicion.”(A history of gestation outside the body | Wellcome Collection). This excerpt is a good example of how some felt regarding Haldane’s proposition. Although Haldane's idea that all babies would be born from artificial wombs by the 1960’s did not happen, in 2017 a baby lamb was successfully sustained within an artificial womb. However, in the 1990’s an attempt to do this also took place, but unlike in 2017, it failed.</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0506f106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0506f106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200"/>
              <a:t>More information regarding these people and who they were:</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J.B.S. Haldane was the </a:t>
            </a:r>
            <a:r>
              <a:rPr lang="en" sz="1200"/>
              <a:t>first</a:t>
            </a:r>
            <a:r>
              <a:rPr lang="en" sz="1200"/>
              <a:t> to have a discussion regarding artificial wombs. He did so during a lecture at the University of Cambridge in 1923.</a:t>
            </a:r>
            <a:endParaRPr sz="1200"/>
          </a:p>
          <a:p>
            <a:pPr indent="-304800" lvl="0" marL="457200" rtl="0" algn="l">
              <a:spcBef>
                <a:spcPts val="0"/>
              </a:spcBef>
              <a:spcAft>
                <a:spcPts val="0"/>
              </a:spcAft>
              <a:buSzPts val="1200"/>
              <a:buAutoNum type="arabicPeriod"/>
            </a:pPr>
            <a:r>
              <a:rPr lang="en" sz="1200"/>
              <a:t>Although I could not find much regarding Emanuel M. </a:t>
            </a:r>
            <a:r>
              <a:rPr lang="en" sz="1200"/>
              <a:t>Greenberg's</a:t>
            </a:r>
            <a:r>
              <a:rPr lang="en" sz="1200"/>
              <a:t> </a:t>
            </a:r>
            <a:r>
              <a:rPr lang="en" sz="1200"/>
              <a:t>contribution</a:t>
            </a:r>
            <a:r>
              <a:rPr lang="en" sz="1200"/>
              <a:t> or study to the artificial womb, he was the first to </a:t>
            </a:r>
            <a:r>
              <a:rPr lang="en" sz="1200"/>
              <a:t>patent</a:t>
            </a:r>
            <a:r>
              <a:rPr lang="en" sz="1200"/>
              <a:t> it. He did so in 1954.</a:t>
            </a:r>
            <a:endParaRPr sz="1200"/>
          </a:p>
          <a:p>
            <a:pPr indent="-304800" lvl="0" marL="457200" rtl="0" algn="l">
              <a:spcBef>
                <a:spcPts val="0"/>
              </a:spcBef>
              <a:spcAft>
                <a:spcPts val="0"/>
              </a:spcAft>
              <a:buSzPts val="1200"/>
              <a:buAutoNum type="arabicPeriod"/>
            </a:pPr>
            <a:r>
              <a:rPr lang="en" sz="1200"/>
              <a:t>Vera Brittain was a feminist who spoke on how she felt in regards to the idea of artificial wombs. “In 1929, the English memoirist Vera Brittain wrote an essay suggesting that while ectogenesis might benefit some women, in the wrong hands, it could be misused.”(On the History of the Artificial Womb - JSTOR Daily)</a:t>
            </a:r>
            <a:endParaRPr sz="1200"/>
          </a:p>
          <a:p>
            <a:pPr indent="-304800" lvl="0" marL="457200" rtl="0" algn="l">
              <a:spcBef>
                <a:spcPts val="0"/>
              </a:spcBef>
              <a:spcAft>
                <a:spcPts val="0"/>
              </a:spcAft>
              <a:buSzPts val="1200"/>
              <a:buAutoNum type="arabicPeriod"/>
            </a:pPr>
            <a:r>
              <a:rPr lang="en" sz="1200"/>
              <a:t>Shulamith Firestone is described as a “radical feminist”, and her thoughts regarding the artificial womb were almost opposite of Brittain’s. Firestone believed that to achieve equality between men and women, pregnancy would have to be outsourced to primarily pregnancy </a:t>
            </a:r>
            <a:r>
              <a:rPr lang="en" sz="1200"/>
              <a:t>machines</a:t>
            </a:r>
            <a:r>
              <a:rPr lang="en" sz="1200"/>
              <a:t> like the artificial uterus. This is opposite of Brittain’s beliefs because while Brittain did </a:t>
            </a:r>
            <a:r>
              <a:rPr lang="en" sz="1200"/>
              <a:t>acknowledge</a:t>
            </a:r>
            <a:r>
              <a:rPr lang="en" sz="1200"/>
              <a:t> the usefulness that machines like these could provide, she was afraid of them being abused and used as an instrument to gain power. Meanwhile Firestone never expressed any concerns similar to this.</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f618c73a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f618c73a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Main source</a:t>
            </a:r>
            <a:r>
              <a:rPr lang="en" sz="1200"/>
              <a:t>: </a:t>
            </a:r>
            <a:r>
              <a:rPr lang="en" sz="1200" u="sng">
                <a:solidFill>
                  <a:schemeClr val="hlink"/>
                </a:solidFill>
                <a:hlinkClick r:id="rId2"/>
              </a:rPr>
              <a:t>FDA advisers discuss future of ‘artificial womb’ for human infants | CNN</a:t>
            </a:r>
            <a:endParaRPr sz="1200"/>
          </a:p>
          <a:p>
            <a:pPr indent="0" lvl="0" marL="0" rtl="0" algn="l">
              <a:spcBef>
                <a:spcPts val="0"/>
              </a:spcBef>
              <a:spcAft>
                <a:spcPts val="0"/>
              </a:spcAft>
              <a:buNone/>
            </a:pPr>
            <a:r>
              <a:rPr lang="en" sz="1200"/>
              <a:t>	More information on the plan for the artificial uterus: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As stated on the slide, the current artificial uteruses are NOT meant to replace a pregnant person. Instead they would most </a:t>
            </a:r>
            <a:r>
              <a:rPr lang="en" sz="1200"/>
              <a:t>likely</a:t>
            </a:r>
            <a:r>
              <a:rPr lang="en" sz="1200"/>
              <a:t> be used to help extremely premature babies (28 weeks or less). On average, only 1% of babies are born this early but that doesn’t </a:t>
            </a:r>
            <a:r>
              <a:rPr lang="en" sz="1200"/>
              <a:t>necessarily</a:t>
            </a:r>
            <a:r>
              <a:rPr lang="en" sz="1200"/>
              <a:t> imply a small number. An </a:t>
            </a:r>
            <a:r>
              <a:rPr lang="en" sz="1200"/>
              <a:t>average</a:t>
            </a:r>
            <a:r>
              <a:rPr lang="en" sz="1200"/>
              <a:t> of 140 million babies are born every year, 1% of that is still 1.4 million. premature birth is the leading cause of death and disability among infants, however by placing premature babies of 28 weeks old or less inside of an artificial uterus,  that baby would live to term and not display any long term disabilities like most premature babies.</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b007dc2a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b007dc2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Main Source: </a:t>
            </a:r>
            <a:r>
              <a:rPr lang="en" sz="1200" u="sng">
                <a:solidFill>
                  <a:schemeClr val="hlink"/>
                </a:solidFill>
                <a:hlinkClick r:id="rId2"/>
              </a:rPr>
              <a:t>https://www.technologyreview.com/2023/09/29/1080538/everything-you-need-to-know-about-artificial-wombs/</a:t>
            </a:r>
            <a:endParaRPr sz="1200"/>
          </a:p>
          <a:p>
            <a:pPr indent="0" lvl="0" marL="0" rtl="0" algn="l">
              <a:spcBef>
                <a:spcPts val="0"/>
              </a:spcBef>
              <a:spcAft>
                <a:spcPts val="0"/>
              </a:spcAft>
              <a:buNone/>
            </a:pPr>
            <a:r>
              <a:rPr lang="en" sz="1200"/>
              <a:t>	More information on how </a:t>
            </a:r>
            <a:r>
              <a:rPr lang="en" sz="1200"/>
              <a:t>implementation</a:t>
            </a:r>
            <a:r>
              <a:rPr lang="en" sz="1200"/>
              <a:t> of the artificial uterus is expected to go:</a:t>
            </a:r>
            <a:endParaRPr sz="1200"/>
          </a:p>
          <a:p>
            <a:pPr indent="0" lvl="0" marL="0" rtl="0" algn="l">
              <a:spcBef>
                <a:spcPts val="0"/>
              </a:spcBef>
              <a:spcAft>
                <a:spcPts val="0"/>
              </a:spcAft>
              <a:buNone/>
            </a:pPr>
            <a:r>
              <a:rPr lang="en" sz="1200"/>
              <a:t>When implementation of artificial uteruses will begin is not certain and has not been confirmed, however we do know that the technology would first be used on infants born at 22 or 23 weeks </a:t>
            </a:r>
            <a:r>
              <a:rPr lang="en" sz="1200"/>
              <a:t>because</a:t>
            </a:r>
            <a:r>
              <a:rPr lang="en" sz="1200"/>
              <a:t> when they are this early there aren’t many other options. Choosing which babies to use may prove difficult though, this is because places like the University of Iowa Stead Family Children’s Hospital, have </a:t>
            </a:r>
            <a:r>
              <a:rPr lang="en" sz="1200"/>
              <a:t>successfully</a:t>
            </a:r>
            <a:r>
              <a:rPr lang="en" sz="1200"/>
              <a:t> kept some babies born at 21 weeks alive, without the use of an artificial uterus.</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f618c73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f618c73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200"/>
              <a:t>More about the pros: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As mentioned on </a:t>
            </a:r>
            <a:r>
              <a:rPr lang="en" sz="1200"/>
              <a:t>previous</a:t>
            </a:r>
            <a:r>
              <a:rPr lang="en" sz="1200"/>
              <a:t> slides, a magor part of artificial uteruses is the fact that they will hopefully reduce the </a:t>
            </a:r>
            <a:r>
              <a:rPr lang="en" sz="1200"/>
              <a:t>risks</a:t>
            </a:r>
            <a:r>
              <a:rPr lang="en" sz="1200"/>
              <a:t> of disease and death in premature babies. Also, by being able to observe a baby in its last stages of development (when it is in teh artificial womb), biologists and doctors can gain further knowledge about fetal physiology and development.</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f618c73a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bf618c73a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200"/>
              <a:t>More about the cons: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Undergoing a c-section can be a very hard and traumatic experience for mothers, but it seems that it may be the only way to safely </a:t>
            </a:r>
            <a:r>
              <a:rPr lang="en" sz="1200"/>
              <a:t>transfer</a:t>
            </a:r>
            <a:r>
              <a:rPr lang="en" sz="1200"/>
              <a:t> a baby from the mother to a artificial womb. Also, there is the idea that this process could risk the loss of female empowerment, which was Vera </a:t>
            </a:r>
            <a:r>
              <a:rPr lang="en" sz="1200"/>
              <a:t>Brittain's</a:t>
            </a:r>
            <a:r>
              <a:rPr lang="en" sz="1200"/>
              <a:t> main concern regarding these machines.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An important thing to note about the video linked is that the woman in has a clear negative bias regarding artificial wombs. And that other topics like politics are discussed in the video that do not specifically relate to this slideshow or the cons of artificial wombs.</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f618c73a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f618c73a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hyperlink" Target="https://www.youtube.com/watch?v=kxNOo8KHYHU&amp;t=1s" TargetMode="External"/><Relationship Id="rId10" Type="http://schemas.openxmlformats.org/officeDocument/2006/relationships/hyperlink" Target="https://www.technologyreview.com/2023/09/29/1080538/everything-you-need-to-know-about-artificial-wombs/" TargetMode="External"/><Relationship Id="rId13" Type="http://schemas.openxmlformats.org/officeDocument/2006/relationships/hyperlink" Target="https://www.youtube.com/watch?v=hBSSb462_Z4" TargetMode="External"/><Relationship Id="rId12" Type="http://schemas.openxmlformats.org/officeDocument/2006/relationships/hyperlink" Target="https://www.youtube.com/watch?v=N4l5Li_xmnk" TargetMode="External"/><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cnn.com/2023/09/19/health/artificial-womb-human-trial-fda/index.html" TargetMode="External"/><Relationship Id="rId4" Type="http://schemas.openxmlformats.org/officeDocument/2006/relationships/hyperlink" Target="https://daily.jstor.org/on-the-history-of-the-artificial-womb/" TargetMode="External"/><Relationship Id="rId9" Type="http://schemas.openxmlformats.org/officeDocument/2006/relationships/hyperlink" Target="https://www.nature.com/articles/d41586-023-02901-1" TargetMode="External"/><Relationship Id="rId5" Type="http://schemas.openxmlformats.org/officeDocument/2006/relationships/hyperlink" Target="https://wellcomecollection.org/articles/YZJzrhEAACUARhC3" TargetMode="External"/><Relationship Id="rId6" Type="http://schemas.openxmlformats.org/officeDocument/2006/relationships/hyperlink" Target="https://www.news-medical.net/health/The-Pros-and-Cons-of-Artificial-Wombs.aspx" TargetMode="External"/><Relationship Id="rId7" Type="http://schemas.openxmlformats.org/officeDocument/2006/relationships/hyperlink" Target="https://www.ncbi.nlm.nih.gov/pmc/articles/PMC7216961/" TargetMode="External"/><Relationship Id="rId8" Type="http://schemas.openxmlformats.org/officeDocument/2006/relationships/hyperlink" Target="https://www.npr.org/sections/health-shots/2017/04/25/525044286/scientists-create-artificial-womb-that-could-help-prematurely-born-babi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www.youtube.com/watch?v=hBSSb462_Z4" TargetMode="Externa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N4l5Li_xmnk" TargetMode="Externa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kxNOo8KHYHU" TargetMode="Externa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276000" y="11482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200" u="sng"/>
              <a:t>Artificial Uterus</a:t>
            </a:r>
            <a:endParaRPr sz="5200" u="sng"/>
          </a:p>
        </p:txBody>
      </p:sp>
      <p:sp>
        <p:nvSpPr>
          <p:cNvPr id="55" name="Google Shape;55;p13"/>
          <p:cNvSpPr txBox="1"/>
          <p:nvPr>
            <p:ph idx="1" type="body"/>
          </p:nvPr>
        </p:nvSpPr>
        <p:spPr>
          <a:xfrm>
            <a:off x="276000" y="190395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800"/>
              <a:t>Presentation by: Pan Martin</a:t>
            </a:r>
            <a:endParaRPr sz="2800"/>
          </a:p>
        </p:txBody>
      </p:sp>
      <p:pic>
        <p:nvPicPr>
          <p:cNvPr id="56" name="Google Shape;56;p13"/>
          <p:cNvPicPr preferRelativeResize="0"/>
          <p:nvPr/>
        </p:nvPicPr>
        <p:blipFill>
          <a:blip r:embed="rId3">
            <a:alphaModFix/>
          </a:blip>
          <a:stretch>
            <a:fillRect/>
          </a:stretch>
        </p:blipFill>
        <p:spPr>
          <a:xfrm>
            <a:off x="3236400" y="152400"/>
            <a:ext cx="5755200" cy="431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31" name="Google Shape;131;p22"/>
          <p:cNvSpPr txBox="1"/>
          <p:nvPr>
            <p:ph idx="1" type="body"/>
          </p:nvPr>
        </p:nvSpPr>
        <p:spPr>
          <a:xfrm>
            <a:off x="311700" y="101772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r>
              <a:rPr lang="en" u="sng">
                <a:solidFill>
                  <a:schemeClr val="hlink"/>
                </a:solidFill>
                <a:hlinkClick r:id="rId3"/>
              </a:rPr>
              <a:t>FDA advisers discuss future of ‘artificial womb’ for human infants | CNN</a:t>
            </a:r>
            <a:endParaRPr/>
          </a:p>
          <a:p>
            <a:pPr indent="0" lvl="0" marL="0" rtl="0" algn="l">
              <a:spcBef>
                <a:spcPts val="1200"/>
              </a:spcBef>
              <a:spcAft>
                <a:spcPts val="0"/>
              </a:spcAft>
              <a:buNone/>
            </a:pPr>
            <a:r>
              <a:rPr lang="en"/>
              <a:t>2.</a:t>
            </a:r>
            <a:r>
              <a:rPr lang="en" u="sng">
                <a:solidFill>
                  <a:schemeClr val="hlink"/>
                </a:solidFill>
                <a:hlinkClick r:id="rId4"/>
              </a:rPr>
              <a:t>On the History of the Artificial Womb - JSTOR Daily</a:t>
            </a:r>
            <a:endParaRPr/>
          </a:p>
          <a:p>
            <a:pPr indent="0" lvl="0" marL="0" rtl="0" algn="l">
              <a:spcBef>
                <a:spcPts val="1200"/>
              </a:spcBef>
              <a:spcAft>
                <a:spcPts val="0"/>
              </a:spcAft>
              <a:buNone/>
            </a:pPr>
            <a:r>
              <a:rPr lang="en"/>
              <a:t>3.</a:t>
            </a:r>
            <a:r>
              <a:rPr lang="en" u="sng">
                <a:solidFill>
                  <a:schemeClr val="hlink"/>
                </a:solidFill>
                <a:hlinkClick r:id="rId5"/>
              </a:rPr>
              <a:t>A history of gestation outside the body | Wellcome Collection</a:t>
            </a:r>
            <a:endParaRPr/>
          </a:p>
          <a:p>
            <a:pPr indent="0" lvl="0" marL="0" rtl="0" algn="l">
              <a:spcBef>
                <a:spcPts val="1200"/>
              </a:spcBef>
              <a:spcAft>
                <a:spcPts val="0"/>
              </a:spcAft>
              <a:buNone/>
            </a:pPr>
            <a:r>
              <a:rPr lang="en"/>
              <a:t>4.</a:t>
            </a:r>
            <a:r>
              <a:rPr lang="en" u="sng">
                <a:solidFill>
                  <a:schemeClr val="hlink"/>
                </a:solidFill>
                <a:hlinkClick r:id="rId6"/>
              </a:rPr>
              <a:t>The Pros and Cons of Artificial Wombs</a:t>
            </a:r>
            <a:endParaRPr/>
          </a:p>
          <a:p>
            <a:pPr indent="0" lvl="0" marL="0" rtl="0" algn="l">
              <a:spcBef>
                <a:spcPts val="1200"/>
              </a:spcBef>
              <a:spcAft>
                <a:spcPts val="0"/>
              </a:spcAft>
              <a:buNone/>
            </a:pPr>
            <a:r>
              <a:rPr lang="en"/>
              <a:t>5.</a:t>
            </a:r>
            <a:r>
              <a:rPr lang="en" u="sng">
                <a:solidFill>
                  <a:schemeClr val="hlink"/>
                </a:solidFill>
                <a:hlinkClick r:id="rId7"/>
              </a:rPr>
              <a:t>Artificial womb technology and clinical translation: Innovative treatment or medical research? - PMC</a:t>
            </a:r>
            <a:endParaRPr/>
          </a:p>
          <a:p>
            <a:pPr indent="0" lvl="0" marL="0" rtl="0" algn="l">
              <a:spcBef>
                <a:spcPts val="1200"/>
              </a:spcBef>
              <a:spcAft>
                <a:spcPts val="1200"/>
              </a:spcAft>
              <a:buNone/>
            </a:pPr>
            <a:r>
              <a:rPr lang="en"/>
              <a:t>6.</a:t>
            </a:r>
            <a:r>
              <a:rPr lang="en" u="sng">
                <a:solidFill>
                  <a:schemeClr val="hlink"/>
                </a:solidFill>
                <a:hlinkClick r:id="rId8"/>
              </a:rPr>
              <a:t>Scientists Create Artificial Womb That Could Help Prematurely Born Babies</a:t>
            </a:r>
            <a:endParaRPr/>
          </a:p>
        </p:txBody>
      </p:sp>
      <p:sp>
        <p:nvSpPr>
          <p:cNvPr id="132" name="Google Shape;132;p22"/>
          <p:cNvSpPr txBox="1"/>
          <p:nvPr>
            <p:ph idx="2" type="body"/>
          </p:nvPr>
        </p:nvSpPr>
        <p:spPr>
          <a:xfrm>
            <a:off x="4832400" y="101772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a:t>
            </a:r>
            <a:r>
              <a:rPr lang="en" u="sng">
                <a:solidFill>
                  <a:schemeClr val="hlink"/>
                </a:solidFill>
                <a:hlinkClick r:id="rId9"/>
              </a:rPr>
              <a:t>Human trials of artificial wombs could start soon. Here’s what you need to know</a:t>
            </a:r>
            <a:endParaRPr/>
          </a:p>
          <a:p>
            <a:pPr indent="0" lvl="0" marL="0" rtl="0" algn="l">
              <a:spcBef>
                <a:spcPts val="1200"/>
              </a:spcBef>
              <a:spcAft>
                <a:spcPts val="0"/>
              </a:spcAft>
              <a:buNone/>
            </a:pPr>
            <a:r>
              <a:rPr lang="en"/>
              <a:t>8.</a:t>
            </a:r>
            <a:r>
              <a:rPr lang="en" u="sng">
                <a:solidFill>
                  <a:schemeClr val="hlink"/>
                </a:solidFill>
                <a:hlinkClick r:id="rId10"/>
              </a:rPr>
              <a:t>Everything you need to know about artificial wombs | MIT Technology Review</a:t>
            </a:r>
            <a:endParaRPr/>
          </a:p>
          <a:p>
            <a:pPr indent="0" lvl="0" marL="0" rtl="0" algn="l">
              <a:spcBef>
                <a:spcPts val="1200"/>
              </a:spcBef>
              <a:spcAft>
                <a:spcPts val="0"/>
              </a:spcAft>
              <a:buNone/>
            </a:pPr>
            <a:r>
              <a:rPr lang="en"/>
              <a:t>9.</a:t>
            </a:r>
            <a:r>
              <a:rPr lang="en" u="sng">
                <a:solidFill>
                  <a:schemeClr val="hlink"/>
                </a:solidFill>
                <a:hlinkClick r:id="rId11"/>
              </a:rPr>
              <a:t>Insanely Creepy Video Describes Invention of Artificial Womb</a:t>
            </a:r>
            <a:endParaRPr/>
          </a:p>
          <a:p>
            <a:pPr indent="0" lvl="0" marL="0" rtl="0" algn="l">
              <a:spcBef>
                <a:spcPts val="1200"/>
              </a:spcBef>
              <a:spcAft>
                <a:spcPts val="0"/>
              </a:spcAft>
              <a:buNone/>
            </a:pPr>
            <a:r>
              <a:rPr lang="en"/>
              <a:t>10.</a:t>
            </a:r>
            <a:r>
              <a:rPr lang="en" u="sng">
                <a:solidFill>
                  <a:schemeClr val="accent5"/>
                </a:solidFill>
                <a:hlinkClick r:id="rId12">
                  <a:extLst>
                    <a:ext uri="{A12FA001-AC4F-418D-AE19-62706E023703}">
                      <ahyp:hlinkClr val="tx"/>
                    </a:ext>
                  </a:extLst>
                </a:hlinkClick>
              </a:rPr>
              <a:t>Big Breakthrough in Artificial Wombs | SciShow News</a:t>
            </a:r>
            <a:endParaRPr/>
          </a:p>
          <a:p>
            <a:pPr indent="0" lvl="0" marL="0" rtl="0" algn="l">
              <a:spcBef>
                <a:spcPts val="1200"/>
              </a:spcBef>
              <a:spcAft>
                <a:spcPts val="0"/>
              </a:spcAft>
              <a:buNone/>
            </a:pPr>
            <a:r>
              <a:rPr lang="en"/>
              <a:t>11.</a:t>
            </a:r>
            <a:r>
              <a:rPr lang="en" u="sng">
                <a:solidFill>
                  <a:schemeClr val="hlink"/>
                </a:solidFill>
                <a:hlinkClick r:id="rId13"/>
              </a:rPr>
              <a:t>Are artificial wombs the future?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0" y="189675"/>
            <a:ext cx="4572000" cy="1007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u="sng"/>
              <a:t>Overview</a:t>
            </a:r>
            <a:endParaRPr u="sng"/>
          </a:p>
        </p:txBody>
      </p:sp>
      <p:sp>
        <p:nvSpPr>
          <p:cNvPr id="62" name="Google Shape;62;p14"/>
          <p:cNvSpPr txBox="1"/>
          <p:nvPr>
            <p:ph idx="2" type="body"/>
          </p:nvPr>
        </p:nvSpPr>
        <p:spPr>
          <a:xfrm>
            <a:off x="4786050" y="867075"/>
            <a:ext cx="4136100" cy="3769500"/>
          </a:xfrm>
          <a:prstGeom prst="rect">
            <a:avLst/>
          </a:prstGeom>
        </p:spPr>
        <p:txBody>
          <a:bodyPr anchorCtr="0" anchor="ctr" bIns="91425" lIns="91425" spcFirstLastPara="1" rIns="91425" wrap="square" tIns="91425">
            <a:spAutoFit/>
          </a:bodyPr>
          <a:lstStyle/>
          <a:p>
            <a:pPr indent="457200" lvl="0" marL="0" rtl="0" algn="l">
              <a:spcBef>
                <a:spcPts val="0"/>
              </a:spcBef>
              <a:spcAft>
                <a:spcPts val="0"/>
              </a:spcAft>
              <a:buNone/>
            </a:pPr>
            <a:r>
              <a:rPr b="1" lang="en">
                <a:solidFill>
                  <a:schemeClr val="lt2"/>
                </a:solidFill>
              </a:rPr>
              <a:t>Slides 3-4: </a:t>
            </a:r>
            <a:r>
              <a:rPr lang="en">
                <a:solidFill>
                  <a:schemeClr val="lt2"/>
                </a:solidFill>
              </a:rPr>
              <a:t>History</a:t>
            </a:r>
            <a:endParaRPr>
              <a:solidFill>
                <a:schemeClr val="lt2"/>
              </a:solidFill>
            </a:endParaRPr>
          </a:p>
          <a:p>
            <a:pPr indent="457200" lvl="0" marL="0" rtl="0" algn="l">
              <a:spcBef>
                <a:spcPts val="1200"/>
              </a:spcBef>
              <a:spcAft>
                <a:spcPts val="0"/>
              </a:spcAft>
              <a:buNone/>
            </a:pPr>
            <a:r>
              <a:rPr b="1" lang="en">
                <a:solidFill>
                  <a:schemeClr val="lt2"/>
                </a:solidFill>
              </a:rPr>
              <a:t>Slide 5: </a:t>
            </a:r>
            <a:r>
              <a:rPr lang="en">
                <a:solidFill>
                  <a:schemeClr val="lt2"/>
                </a:solidFill>
              </a:rPr>
              <a:t>Plan</a:t>
            </a:r>
            <a:endParaRPr>
              <a:solidFill>
                <a:schemeClr val="lt2"/>
              </a:solidFill>
            </a:endParaRPr>
          </a:p>
          <a:p>
            <a:pPr indent="457200" lvl="0" marL="0" rtl="0" algn="l">
              <a:spcBef>
                <a:spcPts val="1200"/>
              </a:spcBef>
              <a:spcAft>
                <a:spcPts val="0"/>
              </a:spcAft>
              <a:buNone/>
            </a:pPr>
            <a:r>
              <a:rPr b="1" lang="en">
                <a:solidFill>
                  <a:schemeClr val="lt2"/>
                </a:solidFill>
              </a:rPr>
              <a:t>Slide 6: </a:t>
            </a:r>
            <a:r>
              <a:rPr lang="en">
                <a:solidFill>
                  <a:schemeClr val="lt2"/>
                </a:solidFill>
              </a:rPr>
              <a:t>Implementation</a:t>
            </a:r>
            <a:endParaRPr>
              <a:solidFill>
                <a:schemeClr val="lt2"/>
              </a:solidFill>
            </a:endParaRPr>
          </a:p>
          <a:p>
            <a:pPr indent="457200" lvl="0" marL="0" rtl="0" algn="l">
              <a:spcBef>
                <a:spcPts val="1200"/>
              </a:spcBef>
              <a:spcAft>
                <a:spcPts val="0"/>
              </a:spcAft>
              <a:buNone/>
            </a:pPr>
            <a:r>
              <a:rPr b="1" lang="en">
                <a:solidFill>
                  <a:schemeClr val="lt2"/>
                </a:solidFill>
              </a:rPr>
              <a:t>Slide 7: </a:t>
            </a:r>
            <a:r>
              <a:rPr lang="en">
                <a:solidFill>
                  <a:schemeClr val="lt2"/>
                </a:solidFill>
              </a:rPr>
              <a:t>Pros</a:t>
            </a:r>
            <a:endParaRPr>
              <a:solidFill>
                <a:schemeClr val="lt2"/>
              </a:solidFill>
            </a:endParaRPr>
          </a:p>
          <a:p>
            <a:pPr indent="457200" lvl="0" marL="0" rtl="0" algn="l">
              <a:spcBef>
                <a:spcPts val="1200"/>
              </a:spcBef>
              <a:spcAft>
                <a:spcPts val="0"/>
              </a:spcAft>
              <a:buNone/>
            </a:pPr>
            <a:r>
              <a:rPr b="1" lang="en">
                <a:solidFill>
                  <a:schemeClr val="lt2"/>
                </a:solidFill>
              </a:rPr>
              <a:t>Slide 8: </a:t>
            </a:r>
            <a:r>
              <a:rPr lang="en">
                <a:solidFill>
                  <a:schemeClr val="lt2"/>
                </a:solidFill>
              </a:rPr>
              <a:t>Cons</a:t>
            </a:r>
            <a:endParaRPr>
              <a:solidFill>
                <a:schemeClr val="lt2"/>
              </a:solidFill>
            </a:endParaRPr>
          </a:p>
          <a:p>
            <a:pPr indent="457200" lvl="0" marL="0" rtl="0" algn="l">
              <a:spcBef>
                <a:spcPts val="1200"/>
              </a:spcBef>
              <a:spcAft>
                <a:spcPts val="0"/>
              </a:spcAft>
              <a:buNone/>
            </a:pPr>
            <a:r>
              <a:rPr b="1" lang="en">
                <a:solidFill>
                  <a:schemeClr val="lt2"/>
                </a:solidFill>
              </a:rPr>
              <a:t>Slide 9: </a:t>
            </a:r>
            <a:r>
              <a:rPr lang="en">
                <a:solidFill>
                  <a:schemeClr val="lt2"/>
                </a:solidFill>
              </a:rPr>
              <a:t>Summary</a:t>
            </a:r>
            <a:endParaRPr>
              <a:solidFill>
                <a:schemeClr val="lt2"/>
              </a:solidFill>
            </a:endParaRPr>
          </a:p>
          <a:p>
            <a:pPr indent="457200" lvl="0" marL="0" rtl="0" algn="l">
              <a:spcBef>
                <a:spcPts val="1200"/>
              </a:spcBef>
              <a:spcAft>
                <a:spcPts val="0"/>
              </a:spcAft>
              <a:buNone/>
            </a:pPr>
            <a:r>
              <a:rPr b="1" lang="en">
                <a:solidFill>
                  <a:schemeClr val="lt2"/>
                </a:solidFill>
              </a:rPr>
              <a:t>Slide 10: </a:t>
            </a:r>
            <a:r>
              <a:rPr lang="en">
                <a:solidFill>
                  <a:schemeClr val="lt2"/>
                </a:solidFill>
              </a:rPr>
              <a:t>References</a:t>
            </a:r>
            <a:endParaRPr>
              <a:solidFill>
                <a:schemeClr val="lt2"/>
              </a:solidFill>
            </a:endParaRPr>
          </a:p>
          <a:p>
            <a:pPr indent="0" lvl="0" marL="0" rtl="0" algn="l">
              <a:spcBef>
                <a:spcPts val="1200"/>
              </a:spcBef>
              <a:spcAft>
                <a:spcPts val="1200"/>
              </a:spcAft>
              <a:buNone/>
            </a:pPr>
            <a:r>
              <a:t/>
            </a:r>
            <a:endParaRPr/>
          </a:p>
        </p:txBody>
      </p:sp>
      <p:pic>
        <p:nvPicPr>
          <p:cNvPr descr="Scientists are hoping to build the world’s first clinically approved artificial womb. The purpose is to save the lives of more premature babies.&#10;&#10;00:00 The dangers of premature birth&#10;01:49 How to build an artificial womb &#10;04:17 How does it work? &#10;05:54 When will artificial wombs be rolled out? &#10;&#10;Sign up to The Economist’s weekly science newsletter: https://econ.st/46wOpyv&#10;&#10;Read our full quarterly report on fertility: https://econ.st/3S1LZnj &#10;&#10;Watch our film about the booming surrogacy industry: https://econ.st/3QfjpgX &#10;&#10;How to build an artificial womb https://econ.st/3PRLFEW &#10;&#10;“Reproductive techno-horror” is a burgeoning genre on screen https://econ.st/3tsEf3t &#10;&#10;New ways of making babies are on the horizon https://econ.st/45u8fsM &#10;&#10;Mouse “embryoids” can now be grown from stem cells https://econ.st/3tAzZyB &#10;&#10;Watch more of our Now &amp; Next series https://econ.st/46f9mgU" id="63" name="Google Shape;63;p14" title="Are artificial wombs the future?">
            <a:hlinkClick r:id="rId3"/>
          </p:cNvPr>
          <p:cNvPicPr preferRelativeResize="0"/>
          <p:nvPr/>
        </p:nvPicPr>
        <p:blipFill>
          <a:blip r:embed="rId4">
            <a:alphaModFix/>
          </a:blip>
          <a:stretch>
            <a:fillRect/>
          </a:stretch>
        </p:blipFill>
        <p:spPr>
          <a:xfrm>
            <a:off x="559200" y="2693925"/>
            <a:ext cx="3453600" cy="1942650"/>
          </a:xfrm>
          <a:prstGeom prst="rect">
            <a:avLst/>
          </a:prstGeom>
          <a:noFill/>
          <a:ln>
            <a:noFill/>
          </a:ln>
        </p:spPr>
      </p:pic>
      <p:sp>
        <p:nvSpPr>
          <p:cNvPr id="64" name="Google Shape;64;p14"/>
          <p:cNvSpPr txBox="1"/>
          <p:nvPr/>
        </p:nvSpPr>
        <p:spPr>
          <a:xfrm>
            <a:off x="192300" y="2151700"/>
            <a:ext cx="615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What it is:</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03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History</a:t>
            </a:r>
            <a:endParaRPr u="sng"/>
          </a:p>
        </p:txBody>
      </p:sp>
      <p:sp>
        <p:nvSpPr>
          <p:cNvPr id="70" name="Google Shape;70;p15"/>
          <p:cNvSpPr txBox="1"/>
          <p:nvPr>
            <p:ph idx="1" type="body"/>
          </p:nvPr>
        </p:nvSpPr>
        <p:spPr>
          <a:xfrm>
            <a:off x="311700" y="1139250"/>
            <a:ext cx="2969100" cy="28650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Brief Timeline:</a:t>
            </a:r>
            <a:endParaRPr/>
          </a:p>
          <a:p>
            <a:pPr indent="0" lvl="0" marL="0" rtl="0" algn="l">
              <a:spcBef>
                <a:spcPts val="1200"/>
              </a:spcBef>
              <a:spcAft>
                <a:spcPts val="0"/>
              </a:spcAft>
              <a:buNone/>
            </a:pPr>
            <a:r>
              <a:rPr lang="en"/>
              <a:t>  </a:t>
            </a:r>
            <a:r>
              <a:rPr b="1" lang="en"/>
              <a:t>1923</a:t>
            </a:r>
            <a:r>
              <a:rPr lang="en"/>
              <a:t>- First extended discussion of artificial wombs (in lecture by J.B.S. Haldane)</a:t>
            </a:r>
            <a:endParaRPr/>
          </a:p>
          <a:p>
            <a:pPr indent="0" lvl="0" marL="0" rtl="0" algn="l">
              <a:spcBef>
                <a:spcPts val="1200"/>
              </a:spcBef>
              <a:spcAft>
                <a:spcPts val="0"/>
              </a:spcAft>
              <a:buNone/>
            </a:pPr>
            <a:r>
              <a:rPr lang="en"/>
              <a:t>  </a:t>
            </a:r>
            <a:r>
              <a:rPr b="1" lang="en"/>
              <a:t>1970</a:t>
            </a:r>
            <a:r>
              <a:rPr lang="en"/>
              <a:t>- Shulamith Firestone takes up Haldane’s thesis in her book</a:t>
            </a:r>
            <a:endParaRPr/>
          </a:p>
          <a:p>
            <a:pPr indent="0" lvl="0" marL="0" rtl="0" algn="l">
              <a:spcBef>
                <a:spcPts val="1200"/>
              </a:spcBef>
              <a:spcAft>
                <a:spcPts val="0"/>
              </a:spcAft>
              <a:buNone/>
            </a:pPr>
            <a:r>
              <a:rPr lang="en"/>
              <a:t>  </a:t>
            </a:r>
            <a:r>
              <a:rPr b="1" lang="en"/>
              <a:t>2017</a:t>
            </a:r>
            <a:r>
              <a:rPr lang="en"/>
              <a:t>- </a:t>
            </a:r>
            <a:r>
              <a:rPr lang="en"/>
              <a:t>Researchers</a:t>
            </a:r>
            <a:r>
              <a:rPr lang="en"/>
              <a:t> successfully sustain life within an artificial womb (</a:t>
            </a:r>
            <a:r>
              <a:rPr lang="en"/>
              <a:t>using</a:t>
            </a:r>
            <a:r>
              <a:rPr lang="en"/>
              <a:t> lamb fetuses)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endParaRPr/>
          </a:p>
        </p:txBody>
      </p:sp>
      <p:pic>
        <p:nvPicPr>
          <p:cNvPr id="71" name="Google Shape;71;p15"/>
          <p:cNvPicPr preferRelativeResize="0"/>
          <p:nvPr/>
        </p:nvPicPr>
        <p:blipFill>
          <a:blip r:embed="rId3">
            <a:alphaModFix/>
          </a:blip>
          <a:stretch>
            <a:fillRect/>
          </a:stretch>
        </p:blipFill>
        <p:spPr>
          <a:xfrm>
            <a:off x="6717400" y="495700"/>
            <a:ext cx="2114900" cy="3079150"/>
          </a:xfrm>
          <a:prstGeom prst="rect">
            <a:avLst/>
          </a:prstGeom>
          <a:noFill/>
          <a:ln>
            <a:noFill/>
          </a:ln>
        </p:spPr>
      </p:pic>
      <p:pic>
        <p:nvPicPr>
          <p:cNvPr id="72" name="Google Shape;72;p15"/>
          <p:cNvPicPr preferRelativeResize="0"/>
          <p:nvPr/>
        </p:nvPicPr>
        <p:blipFill>
          <a:blip r:embed="rId4">
            <a:alphaModFix/>
          </a:blip>
          <a:stretch>
            <a:fillRect/>
          </a:stretch>
        </p:blipFill>
        <p:spPr>
          <a:xfrm>
            <a:off x="3604425" y="3083350"/>
            <a:ext cx="2969100" cy="1553826"/>
          </a:xfrm>
          <a:prstGeom prst="rect">
            <a:avLst/>
          </a:prstGeom>
          <a:noFill/>
          <a:ln>
            <a:noFill/>
          </a:ln>
        </p:spPr>
      </p:pic>
      <p:sp>
        <p:nvSpPr>
          <p:cNvPr id="73" name="Google Shape;73;p15"/>
          <p:cNvSpPr txBox="1"/>
          <p:nvPr/>
        </p:nvSpPr>
        <p:spPr>
          <a:xfrm>
            <a:off x="4259475" y="2043600"/>
            <a:ext cx="1425900" cy="291900"/>
          </a:xfrm>
          <a:prstGeom prst="rect">
            <a:avLst/>
          </a:prstGeom>
          <a:noFill/>
          <a:ln>
            <a:noFill/>
          </a:ln>
        </p:spPr>
        <p:txBody>
          <a:bodyPr anchorCtr="0" anchor="t" bIns="91425" lIns="91425" spcFirstLastPara="1" rIns="91425" wrap="square" tIns="91425">
            <a:normAutofit fontScale="32500"/>
          </a:bodyPr>
          <a:lstStyle/>
          <a:p>
            <a:pPr indent="0" lvl="0" marL="0" rtl="0" algn="l">
              <a:spcBef>
                <a:spcPts val="0"/>
              </a:spcBef>
              <a:spcAft>
                <a:spcPts val="0"/>
              </a:spcAft>
              <a:buNone/>
            </a:pPr>
            <a:r>
              <a:rPr lang="en" sz="1800">
                <a:solidFill>
                  <a:schemeClr val="dk1"/>
                </a:solidFill>
              </a:rPr>
              <a:t>J.B.S. </a:t>
            </a:r>
            <a:r>
              <a:rPr lang="en" sz="1800">
                <a:solidFill>
                  <a:schemeClr val="dk1"/>
                </a:solidFill>
              </a:rPr>
              <a:t>Haldane</a:t>
            </a:r>
            <a:r>
              <a:rPr lang="en" sz="1800">
                <a:solidFill>
                  <a:schemeClr val="dk1"/>
                </a:solidFill>
              </a:rPr>
              <a:t>, indian scientist </a:t>
            </a:r>
            <a:endParaRPr sz="1800">
              <a:solidFill>
                <a:schemeClr val="dk1"/>
              </a:solidFill>
            </a:endParaRPr>
          </a:p>
        </p:txBody>
      </p:sp>
      <p:sp>
        <p:nvSpPr>
          <p:cNvPr id="74" name="Google Shape;74;p15"/>
          <p:cNvSpPr txBox="1"/>
          <p:nvPr/>
        </p:nvSpPr>
        <p:spPr>
          <a:xfrm>
            <a:off x="6717400" y="3574850"/>
            <a:ext cx="19917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Shulamith Firestone’s book: The Dialectic of Sex</a:t>
            </a:r>
            <a:endParaRPr sz="600">
              <a:solidFill>
                <a:schemeClr val="dk1"/>
              </a:solidFill>
            </a:endParaRPr>
          </a:p>
        </p:txBody>
      </p:sp>
      <p:sp>
        <p:nvSpPr>
          <p:cNvPr id="75" name="Google Shape;75;p15"/>
          <p:cNvSpPr txBox="1"/>
          <p:nvPr/>
        </p:nvSpPr>
        <p:spPr>
          <a:xfrm>
            <a:off x="3604425" y="4637175"/>
            <a:ext cx="33018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Baby sheep growing in artificial womb</a:t>
            </a:r>
            <a:endParaRPr sz="600">
              <a:solidFill>
                <a:schemeClr val="dk1"/>
              </a:solidFill>
            </a:endParaRPr>
          </a:p>
        </p:txBody>
      </p:sp>
      <p:pic>
        <p:nvPicPr>
          <p:cNvPr id="76" name="Google Shape;76;p15"/>
          <p:cNvPicPr preferRelativeResize="0"/>
          <p:nvPr/>
        </p:nvPicPr>
        <p:blipFill>
          <a:blip r:embed="rId5">
            <a:alphaModFix/>
          </a:blip>
          <a:stretch>
            <a:fillRect/>
          </a:stretch>
        </p:blipFill>
        <p:spPr>
          <a:xfrm>
            <a:off x="4259476" y="51878"/>
            <a:ext cx="1991700" cy="19917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2141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u="sng"/>
              <a:t>History</a:t>
            </a:r>
            <a:endParaRPr sz="2500" u="sng"/>
          </a:p>
        </p:txBody>
      </p:sp>
      <p:sp>
        <p:nvSpPr>
          <p:cNvPr id="82" name="Google Shape;82;p16"/>
          <p:cNvSpPr txBox="1"/>
          <p:nvPr>
            <p:ph idx="1" type="body"/>
          </p:nvPr>
        </p:nvSpPr>
        <p:spPr>
          <a:xfrm>
            <a:off x="235500" y="1159900"/>
            <a:ext cx="2808000" cy="3442800"/>
          </a:xfrm>
          <a:prstGeom prst="rect">
            <a:avLst/>
          </a:prstGeom>
        </p:spPr>
        <p:txBody>
          <a:bodyPr anchorCtr="0" anchor="t" bIns="91425" lIns="91425" spcFirstLastPara="1" rIns="91425" wrap="square" tIns="91425">
            <a:normAutofit lnSpcReduction="10000"/>
          </a:bodyPr>
          <a:lstStyle/>
          <a:p>
            <a:pPr indent="457200" lvl="0" marL="0" rtl="0" algn="l">
              <a:spcBef>
                <a:spcPts val="0"/>
              </a:spcBef>
              <a:spcAft>
                <a:spcPts val="0"/>
              </a:spcAft>
              <a:buNone/>
            </a:pPr>
            <a:r>
              <a:rPr lang="en" sz="1400"/>
              <a:t>Important people:</a:t>
            </a:r>
            <a:endParaRPr sz="1400"/>
          </a:p>
          <a:p>
            <a:pPr indent="457200" lvl="0" marL="0" rtl="0" algn="l">
              <a:spcBef>
                <a:spcPts val="1200"/>
              </a:spcBef>
              <a:spcAft>
                <a:spcPts val="0"/>
              </a:spcAft>
              <a:buNone/>
            </a:pPr>
            <a:r>
              <a:t/>
            </a:r>
            <a:endParaRPr sz="1400"/>
          </a:p>
          <a:p>
            <a:pPr indent="-317500" lvl="0" marL="457200" rtl="0" algn="l">
              <a:spcBef>
                <a:spcPts val="1200"/>
              </a:spcBef>
              <a:spcAft>
                <a:spcPts val="0"/>
              </a:spcAft>
              <a:buSzPts val="1400"/>
              <a:buAutoNum type="arabicPeriod"/>
            </a:pPr>
            <a:r>
              <a:rPr lang="en" sz="1400"/>
              <a:t>J.B.S. Haldane</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AutoNum type="arabicPeriod"/>
            </a:pPr>
            <a:r>
              <a:rPr lang="en" sz="1400"/>
              <a:t>Emanuel M. Greenberg</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AutoNum type="arabicPeriod"/>
            </a:pPr>
            <a:r>
              <a:rPr lang="en" sz="1400"/>
              <a:t>Vera Brittain</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AutoNum type="arabicPeriod"/>
            </a:pPr>
            <a:r>
              <a:rPr lang="en" sz="1400"/>
              <a:t>Shulamith</a:t>
            </a:r>
            <a:r>
              <a:rPr lang="en" sz="1400"/>
              <a:t> Firestone</a:t>
            </a:r>
            <a:endParaRPr sz="1400"/>
          </a:p>
        </p:txBody>
      </p:sp>
      <p:pic>
        <p:nvPicPr>
          <p:cNvPr id="83" name="Google Shape;83;p16"/>
          <p:cNvPicPr preferRelativeResize="0"/>
          <p:nvPr/>
        </p:nvPicPr>
        <p:blipFill>
          <a:blip r:embed="rId3">
            <a:alphaModFix/>
          </a:blip>
          <a:stretch>
            <a:fillRect/>
          </a:stretch>
        </p:blipFill>
        <p:spPr>
          <a:xfrm>
            <a:off x="7324650" y="152400"/>
            <a:ext cx="1650926" cy="2709824"/>
          </a:xfrm>
          <a:prstGeom prst="rect">
            <a:avLst/>
          </a:prstGeom>
          <a:noFill/>
          <a:ln>
            <a:noFill/>
          </a:ln>
        </p:spPr>
      </p:pic>
      <p:pic>
        <p:nvPicPr>
          <p:cNvPr id="84" name="Google Shape;84;p16"/>
          <p:cNvPicPr preferRelativeResize="0"/>
          <p:nvPr/>
        </p:nvPicPr>
        <p:blipFill>
          <a:blip r:embed="rId4">
            <a:alphaModFix/>
          </a:blip>
          <a:stretch>
            <a:fillRect/>
          </a:stretch>
        </p:blipFill>
        <p:spPr>
          <a:xfrm>
            <a:off x="2973925" y="152400"/>
            <a:ext cx="1647825" cy="3028950"/>
          </a:xfrm>
          <a:prstGeom prst="rect">
            <a:avLst/>
          </a:prstGeom>
          <a:noFill/>
          <a:ln>
            <a:noFill/>
          </a:ln>
        </p:spPr>
      </p:pic>
      <p:pic>
        <p:nvPicPr>
          <p:cNvPr id="85" name="Google Shape;85;p16"/>
          <p:cNvPicPr preferRelativeResize="0"/>
          <p:nvPr/>
        </p:nvPicPr>
        <p:blipFill>
          <a:blip r:embed="rId5">
            <a:alphaModFix/>
          </a:blip>
          <a:stretch>
            <a:fillRect/>
          </a:stretch>
        </p:blipFill>
        <p:spPr>
          <a:xfrm>
            <a:off x="4904600" y="152400"/>
            <a:ext cx="2137200" cy="2159618"/>
          </a:xfrm>
          <a:prstGeom prst="rect">
            <a:avLst/>
          </a:prstGeom>
          <a:noFill/>
          <a:ln>
            <a:noFill/>
          </a:ln>
        </p:spPr>
      </p:pic>
      <p:pic>
        <p:nvPicPr>
          <p:cNvPr id="86" name="Google Shape;86;p16"/>
          <p:cNvPicPr preferRelativeResize="0"/>
          <p:nvPr/>
        </p:nvPicPr>
        <p:blipFill>
          <a:blip r:embed="rId6">
            <a:alphaModFix/>
          </a:blip>
          <a:stretch>
            <a:fillRect/>
          </a:stretch>
        </p:blipFill>
        <p:spPr>
          <a:xfrm>
            <a:off x="5940400" y="3042624"/>
            <a:ext cx="3035185" cy="1976476"/>
          </a:xfrm>
          <a:prstGeom prst="rect">
            <a:avLst/>
          </a:prstGeom>
          <a:noFill/>
          <a:ln>
            <a:noFill/>
          </a:ln>
        </p:spPr>
      </p:pic>
      <p:sp>
        <p:nvSpPr>
          <p:cNvPr id="87" name="Google Shape;87;p16"/>
          <p:cNvSpPr txBox="1"/>
          <p:nvPr/>
        </p:nvSpPr>
        <p:spPr>
          <a:xfrm>
            <a:off x="0" y="4851000"/>
            <a:ext cx="5495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J.B.S. Haldane: top left, Vera Brittain: top middle, Emanuel M. Greenberd’s patent: top right, Shulamith Firestone: bottom right</a:t>
            </a:r>
            <a:endParaRPr sz="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Plan</a:t>
            </a:r>
            <a:endParaRPr u="sng"/>
          </a:p>
        </p:txBody>
      </p:sp>
      <p:sp>
        <p:nvSpPr>
          <p:cNvPr id="93" name="Google Shape;93;p17"/>
          <p:cNvSpPr txBox="1"/>
          <p:nvPr>
            <p:ph idx="2" type="body"/>
          </p:nvPr>
        </p:nvSpPr>
        <p:spPr>
          <a:xfrm>
            <a:off x="4832400" y="37725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800"/>
              <a:t>“An artificial womb is not designed to replace a pregnant person; it could not be used from conception until birth…”</a:t>
            </a:r>
            <a:endParaRPr sz="2800"/>
          </a:p>
        </p:txBody>
      </p:sp>
      <p:pic>
        <p:nvPicPr>
          <p:cNvPr id="94" name="Google Shape;94;p17"/>
          <p:cNvPicPr preferRelativeResize="0"/>
          <p:nvPr/>
        </p:nvPicPr>
        <p:blipFill>
          <a:blip r:embed="rId3">
            <a:alphaModFix/>
          </a:blip>
          <a:stretch>
            <a:fillRect/>
          </a:stretch>
        </p:blipFill>
        <p:spPr>
          <a:xfrm>
            <a:off x="311700" y="1820378"/>
            <a:ext cx="4260301" cy="2080596"/>
          </a:xfrm>
          <a:prstGeom prst="rect">
            <a:avLst/>
          </a:prstGeom>
          <a:noFill/>
          <a:ln>
            <a:noFill/>
          </a:ln>
        </p:spPr>
      </p:pic>
      <p:sp>
        <p:nvSpPr>
          <p:cNvPr id="95" name="Google Shape;95;p17"/>
          <p:cNvSpPr txBox="1"/>
          <p:nvPr/>
        </p:nvSpPr>
        <p:spPr>
          <a:xfrm>
            <a:off x="4832400" y="3900975"/>
            <a:ext cx="399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(FDA advisers discuss future of ‘artificial womb’ for human infants (CNN)</a:t>
            </a:r>
            <a:endParaRPr sz="1600">
              <a:solidFill>
                <a:schemeClr val="dk1"/>
              </a:solidFill>
            </a:endParaRPr>
          </a:p>
          <a:p>
            <a:pPr indent="0" lvl="0" marL="0" rtl="0" algn="l">
              <a:spcBef>
                <a:spcPts val="0"/>
              </a:spcBef>
              <a:spcAft>
                <a:spcPts val="0"/>
              </a:spcAft>
              <a:buNone/>
            </a:pPr>
            <a:r>
              <a:rPr lang="en" sz="1600">
                <a:solidFill>
                  <a:schemeClr val="dk1"/>
                </a:solidFill>
              </a:rPr>
              <a:t>By: Jen Christensen, CNN)</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u="sng"/>
              <a:t>Implementation</a:t>
            </a:r>
            <a:endParaRPr u="sng"/>
          </a:p>
        </p:txBody>
      </p:sp>
      <p:sp>
        <p:nvSpPr>
          <p:cNvPr id="101" name="Google Shape;101;p18"/>
          <p:cNvSpPr txBox="1"/>
          <p:nvPr>
            <p:ph idx="1" type="body"/>
          </p:nvPr>
        </p:nvSpPr>
        <p:spPr>
          <a:xfrm>
            <a:off x="311700" y="445025"/>
            <a:ext cx="3999900" cy="3400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500"/>
              <a:t>“Selecting the right participants will be tricky. Some experts argue that gestational age shouldn’t be the only criteria. One complicating factor is that prognosis varies widely from center to center…”</a:t>
            </a:r>
            <a:endParaRPr b="1" sz="2500"/>
          </a:p>
        </p:txBody>
      </p:sp>
      <p:pic>
        <p:nvPicPr>
          <p:cNvPr id="102" name="Google Shape;102;p18"/>
          <p:cNvPicPr preferRelativeResize="0"/>
          <p:nvPr/>
        </p:nvPicPr>
        <p:blipFill>
          <a:blip r:embed="rId3">
            <a:alphaModFix/>
          </a:blip>
          <a:stretch>
            <a:fillRect/>
          </a:stretch>
        </p:blipFill>
        <p:spPr>
          <a:xfrm>
            <a:off x="4435175" y="1298363"/>
            <a:ext cx="4527601" cy="2546775"/>
          </a:xfrm>
          <a:prstGeom prst="rect">
            <a:avLst/>
          </a:prstGeom>
          <a:noFill/>
          <a:ln>
            <a:noFill/>
          </a:ln>
        </p:spPr>
      </p:pic>
      <p:sp>
        <p:nvSpPr>
          <p:cNvPr id="103" name="Google Shape;103;p18"/>
          <p:cNvSpPr txBox="1"/>
          <p:nvPr/>
        </p:nvSpPr>
        <p:spPr>
          <a:xfrm>
            <a:off x="4328975" y="3976475"/>
            <a:ext cx="474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(Everything you need to know about </a:t>
            </a:r>
            <a:r>
              <a:rPr lang="en" sz="1600">
                <a:solidFill>
                  <a:schemeClr val="dk1"/>
                </a:solidFill>
              </a:rPr>
              <a:t>artificial</a:t>
            </a:r>
            <a:r>
              <a:rPr lang="en" sz="1600">
                <a:solidFill>
                  <a:schemeClr val="dk1"/>
                </a:solidFill>
              </a:rPr>
              <a:t> wombs (MIT Technology review)</a:t>
            </a:r>
            <a:endParaRPr sz="1600">
              <a:solidFill>
                <a:schemeClr val="dk1"/>
              </a:solidFill>
            </a:endParaRPr>
          </a:p>
          <a:p>
            <a:pPr indent="0" lvl="0" marL="0" rtl="0" algn="l">
              <a:spcBef>
                <a:spcPts val="0"/>
              </a:spcBef>
              <a:spcAft>
                <a:spcPts val="0"/>
              </a:spcAft>
              <a:buNone/>
            </a:pPr>
            <a:r>
              <a:rPr lang="en" sz="1600">
                <a:solidFill>
                  <a:schemeClr val="dk1"/>
                </a:solidFill>
              </a:rPr>
              <a:t>By: Cassandra Willyard)</a:t>
            </a: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Pros</a:t>
            </a:r>
            <a:endParaRPr u="sng"/>
          </a:p>
        </p:txBody>
      </p:sp>
      <p:sp>
        <p:nvSpPr>
          <p:cNvPr id="109" name="Google Shape;109;p19"/>
          <p:cNvSpPr txBox="1"/>
          <p:nvPr>
            <p:ph idx="1" type="body"/>
          </p:nvPr>
        </p:nvSpPr>
        <p:spPr>
          <a:xfrm>
            <a:off x="311700" y="1152475"/>
            <a:ext cx="4260300" cy="357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Pros of artificial uteruses:</a:t>
            </a:r>
            <a:endParaRPr b="1"/>
          </a:p>
          <a:p>
            <a:pPr indent="-342900" lvl="0" marL="457200" rtl="0" algn="l">
              <a:spcBef>
                <a:spcPts val="1200"/>
              </a:spcBef>
              <a:spcAft>
                <a:spcPts val="0"/>
              </a:spcAft>
              <a:buSzPts val="1800"/>
              <a:buChar char="-"/>
            </a:pPr>
            <a:r>
              <a:rPr lang="en"/>
              <a:t>may reduce the risks of morbidity and mortality</a:t>
            </a:r>
            <a:endParaRPr/>
          </a:p>
          <a:p>
            <a:pPr indent="-342900" lvl="0" marL="457200" rtl="0" algn="l">
              <a:spcBef>
                <a:spcPts val="0"/>
              </a:spcBef>
              <a:spcAft>
                <a:spcPts val="0"/>
              </a:spcAft>
              <a:buSzPts val="1800"/>
              <a:buChar char="-"/>
            </a:pPr>
            <a:r>
              <a:rPr lang="en"/>
              <a:t>provide</a:t>
            </a:r>
            <a:r>
              <a:rPr lang="en"/>
              <a:t> a clearer understanding of fetal physiology and development</a:t>
            </a:r>
            <a:endParaRPr/>
          </a:p>
          <a:p>
            <a:pPr indent="0" lvl="0" marL="0" rtl="0" algn="l">
              <a:spcBef>
                <a:spcPts val="1200"/>
              </a:spcBef>
              <a:spcAft>
                <a:spcPts val="1200"/>
              </a:spcAft>
              <a:buNone/>
            </a:pPr>
            <a:r>
              <a:rPr b="1" lang="en"/>
              <a:t>This video also provides further insight into the </a:t>
            </a:r>
            <a:r>
              <a:rPr b="1" lang="en"/>
              <a:t>benefits</a:t>
            </a:r>
            <a:r>
              <a:rPr b="1" lang="en"/>
              <a:t> of artificial uteruses, as well as the science behind →</a:t>
            </a:r>
            <a:endParaRPr b="1"/>
          </a:p>
        </p:txBody>
      </p:sp>
      <p:pic>
        <p:nvPicPr>
          <p:cNvPr descr="A new experimental design that can sustain mouse embryos outside the uterus means that soon, we may be able to watch mammalian embryo development in real time.&#10;&#10;Hosted by: Hank Green&#10;&#10;SciShow has a spinoff podcast! It's called SciShow Tangents. Check it out at http://www.scishowtangents.org&#10;----------&#10;Support SciShow by becoming a patron on Patreon: https://www.patreon.com/scishow&#10;----------&#10;Huge thanks go to the following Patreon supporters for helping us keep SciShow free for everyone forever:&#10;&#10;Silas Emrys, Charles Copley, Drew Hart, Jeffrey Mckishen, James Knight, Christoph Schwanke, Jacob, Matt Curls, Christopher R Boucher, Eric Jensen, Lehel Kovacs, Adam Brainard, Greg, GrowingViolet, Ash, Laura Sanborn, Sam Lutfi, Piya Shedden, KatieMarie Magnone, Scott Satovsky Jr, charles george, Alex Hackman, Chris Peters, Kevin Bealer&#10;&#10;----------&#10;Looking for SciShow elsewhere on the internet?&#10;Facebook: http://www.facebook.com/scishow&#10;Twitter: http://www.twitter.com/scishow&#10;Tumblr: http://scishow.tumblr.com&#10;Instagram: http://instagram.com/thescishow&#10;----------&#10;Sources:  &#10;https://www.nature.com/articles/s41586-021-03416-3&#10;https://stm.sciencemag.org/content/13/585/eabb7225 &#10;&#10;Image Sources:&#10;Weizmann Institute of Science&#10;https://www.istockphoto.com/vector/pregnancy-fetal-foetus-development-embryonic-month-stage-growth-month-by-month-gm1223482660-359408343&#10;https://www.istockphoto.com/photo/fetus-development-in-an-artificial-gestational-sac-gm1159756119-317232108&#10;https://www.eurekalert.org/multimedia/pub/259444.php?from=496594&#10;https://www.eurekalert.org/jrnls/scitransmed/pages/syedain-03-17-21.html&#10;https://www.istockphoto.com/photo/recovering-little-child-lying-in-the-hospital-bed-sleeping-mother-holds-her-hand-gm1038799988-278057917&#10;https://www.istockphoto.com/photo/male-circulatory-system-gm508351637-45442582&#10;https://www.istockphoto.com/photo/newborn-baby-and-pregnancy-gm1201705228-344732723&#10;https://www.storyblocks.com/video/stock/closeup-of-a-working-heart-rate-monitor-at-a-surgery-room-of-a-vet-clinic-thysrrk&#10;https://www.storyblocks.com/video/stock/portrait-of-playful-little-boy-holding-arms-like-airplane-wings-while-running-along-alley-covered-with-fallen-yellow-leaves-happy-toddler-child-playing-during-family-leisure-in-autumn-park-hfvov_fksk1qzt5p5" id="110" name="Google Shape;110;p19" title="Big Breakthrough in Artificial Wombs | SciShow News">
            <a:hlinkClick r:id="rId3"/>
          </p:cNvPr>
          <p:cNvPicPr preferRelativeResize="0"/>
          <p:nvPr/>
        </p:nvPicPr>
        <p:blipFill>
          <a:blip r:embed="rId4">
            <a:alphaModFix/>
          </a:blip>
          <a:stretch>
            <a:fillRect/>
          </a:stretch>
        </p:blipFill>
        <p:spPr>
          <a:xfrm>
            <a:off x="4642900" y="1152475"/>
            <a:ext cx="4189400" cy="357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Cons</a:t>
            </a:r>
            <a:endParaRPr u="sng"/>
          </a:p>
        </p:txBody>
      </p:sp>
      <p:sp>
        <p:nvSpPr>
          <p:cNvPr id="116" name="Google Shape;116;p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Cons of artificial uteruses:</a:t>
            </a:r>
            <a:endParaRPr b="1"/>
          </a:p>
          <a:p>
            <a:pPr indent="-342900" lvl="0" marL="457200" rtl="0" algn="l">
              <a:spcBef>
                <a:spcPts val="1200"/>
              </a:spcBef>
              <a:spcAft>
                <a:spcPts val="0"/>
              </a:spcAft>
              <a:buSzPts val="1800"/>
              <a:buChar char="-"/>
            </a:pPr>
            <a:r>
              <a:rPr lang="en"/>
              <a:t>the</a:t>
            </a:r>
            <a:r>
              <a:rPr lang="en"/>
              <a:t> </a:t>
            </a:r>
            <a:r>
              <a:rPr lang="en"/>
              <a:t>mother</a:t>
            </a:r>
            <a:r>
              <a:rPr lang="en"/>
              <a:t> would have to undergo a C-section</a:t>
            </a:r>
            <a:endParaRPr/>
          </a:p>
          <a:p>
            <a:pPr indent="-342900" lvl="0" marL="457200" rtl="0" algn="l">
              <a:spcBef>
                <a:spcPts val="0"/>
              </a:spcBef>
              <a:spcAft>
                <a:spcPts val="0"/>
              </a:spcAft>
              <a:buSzPts val="1800"/>
              <a:buChar char="-"/>
            </a:pPr>
            <a:r>
              <a:rPr lang="en"/>
              <a:t>devaluation of pregnancy and the associated risks of losing female empowerment</a:t>
            </a:r>
            <a:endParaRPr/>
          </a:p>
          <a:p>
            <a:pPr indent="0" lvl="0" marL="0" rtl="0" algn="l">
              <a:spcBef>
                <a:spcPts val="1200"/>
              </a:spcBef>
              <a:spcAft>
                <a:spcPts val="1200"/>
              </a:spcAft>
              <a:buNone/>
            </a:pPr>
            <a:r>
              <a:rPr b="1" lang="en"/>
              <a:t>In this video some of the potential risks/cons of artificial uteruses are discussed →</a:t>
            </a:r>
            <a:endParaRPr b="1"/>
          </a:p>
        </p:txBody>
      </p:sp>
      <p:pic>
        <p:nvPicPr>
          <p:cNvPr descr="Only DailyWire+ members can watch the full episodes of my podcast. Join now, and use code “HOLIDAY” for 30% off for a limited time: https://bit.ly/3Bba9S4&#10;&#10;LIKE &amp; SUBSCRIBE for new videos. https://www.youtube.com/c/Candaceshow&#10;&#10;A German scientist has unveiled an artificial birthing pod that could replace a mother's womb. It always starts with a good sell, but the slippery slope will end up with the government dictating who can and can't have children. The &quot;dystopian future&quot; we often talk about could actually be a lot closer than we think.&#10;&#10;Watch the full episode here: http://bit.ly/3Wcox5q&#10;&#10;Watch “The Greatest Lie Ever Sold: George Floyd and the Rise of BLM” exclusively on DailyWire+: https://bit.ly/3RCaUK1&#10;&#10;Grab some “Yes We CANdace” merch: https://bit.ly/3TA0s6T&#10;&#10;#CandaceOwens #News #Politics #Culture #PopCulture #DailyWire #Government #Motherhood #Womb #ArtificialWomb #Creepy #Dystopian #Ectolife #Invention #Science" id="117" name="Google Shape;117;p20" title="Insanely Creepy Video Describes Invention of Artificial Womb">
            <a:hlinkClick r:id="rId3"/>
          </p:cNvPr>
          <p:cNvPicPr preferRelativeResize="0"/>
          <p:nvPr/>
        </p:nvPicPr>
        <p:blipFill>
          <a:blip r:embed="rId4">
            <a:alphaModFix/>
          </a:blip>
          <a:stretch>
            <a:fillRect/>
          </a:stretch>
        </p:blipFill>
        <p:spPr>
          <a:xfrm>
            <a:off x="4572000" y="1143650"/>
            <a:ext cx="4260300" cy="343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Summary</a:t>
            </a:r>
            <a:endParaRPr u="sng"/>
          </a:p>
        </p:txBody>
      </p:sp>
      <p:sp>
        <p:nvSpPr>
          <p:cNvPr id="123" name="Google Shape;123;p21"/>
          <p:cNvSpPr txBox="1"/>
          <p:nvPr>
            <p:ph idx="1" type="body"/>
          </p:nvPr>
        </p:nvSpPr>
        <p:spPr>
          <a:xfrm>
            <a:off x="311700" y="1152475"/>
            <a:ext cx="4260300" cy="3729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	In conclusion, I am generally for this </a:t>
            </a:r>
            <a:r>
              <a:rPr lang="en"/>
              <a:t>advancement</a:t>
            </a:r>
            <a:r>
              <a:rPr lang="en"/>
              <a:t> in technology. I think that artificial wombs would prove to be very </a:t>
            </a:r>
            <a:r>
              <a:rPr lang="en"/>
              <a:t>useful</a:t>
            </a:r>
            <a:r>
              <a:rPr lang="en"/>
              <a:t> in the medical </a:t>
            </a:r>
            <a:r>
              <a:rPr lang="en"/>
              <a:t>field</a:t>
            </a:r>
            <a:r>
              <a:rPr lang="en"/>
              <a:t> and could potentially spare many parents from having to watch their babies die due to premature birth. As someone who is interested in the medical and biology fields, I look forward to hopefully seeing an artificial womb in action someday if/when they are implemented in hospitals and used on human babies and fetuses.</a:t>
            </a:r>
            <a:endParaRPr/>
          </a:p>
        </p:txBody>
      </p:sp>
      <p:pic>
        <p:nvPicPr>
          <p:cNvPr id="124" name="Google Shape;124;p21"/>
          <p:cNvPicPr preferRelativeResize="0"/>
          <p:nvPr/>
        </p:nvPicPr>
        <p:blipFill>
          <a:blip r:embed="rId3">
            <a:alphaModFix/>
          </a:blip>
          <a:stretch>
            <a:fillRect/>
          </a:stretch>
        </p:blipFill>
        <p:spPr>
          <a:xfrm>
            <a:off x="5034200" y="358649"/>
            <a:ext cx="3677100" cy="2059176"/>
          </a:xfrm>
          <a:prstGeom prst="rect">
            <a:avLst/>
          </a:prstGeom>
          <a:noFill/>
          <a:ln>
            <a:noFill/>
          </a:ln>
        </p:spPr>
      </p:pic>
      <p:pic>
        <p:nvPicPr>
          <p:cNvPr id="125" name="Google Shape;125;p21"/>
          <p:cNvPicPr preferRelativeResize="0"/>
          <p:nvPr/>
        </p:nvPicPr>
        <p:blipFill>
          <a:blip r:embed="rId4">
            <a:alphaModFix/>
          </a:blip>
          <a:stretch>
            <a:fillRect/>
          </a:stretch>
        </p:blipFill>
        <p:spPr>
          <a:xfrm>
            <a:off x="5034200" y="2730425"/>
            <a:ext cx="3677110" cy="206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